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8" r:id="rId2"/>
    <p:sldId id="263" r:id="rId3"/>
    <p:sldId id="266" r:id="rId4"/>
    <p:sldId id="264" r:id="rId5"/>
    <p:sldId id="285" r:id="rId6"/>
    <p:sldId id="269" r:id="rId7"/>
    <p:sldId id="270" r:id="rId8"/>
    <p:sldId id="271" r:id="rId9"/>
    <p:sldId id="272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778B7656-35D8-4B10-9ADB-BFF677063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64EA7BD6-8BB7-40D1-BE53-082C3A4101B7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32956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D67262BA-BBF9-4482-93F2-A19D46CBF9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C2EE291E-A69C-44E8-A5B3-0151536710C8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9697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2DEF79BB-1F55-4FDC-8322-D3CFE32E9E1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E6A04A4B-7552-4664-85A7-43BB80A513C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144675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plysina_fistularis_(Yellow_tube_sponge)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iprot.org/taxonomy/163232" TargetMode="Externa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https://bio.libretexts.org/Bookshelves/Ancillary_Materials/Laboratory_Experiments/General_Biology_Labs/Biology_Labs_(under_construction)/Microbiology/Reading:_Protists" TargetMode="External"/><Relationship Id="rId7" Type="http://schemas.openxmlformats.org/officeDocument/2006/relationships/hyperlink" Target="https://commons.wikimedia.org/wiki/File:Ameba_003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11" Type="http://schemas.openxmlformats.org/officeDocument/2006/relationships/hyperlink" Target="https://sgprotist.wordpress.com/the-guide/flagellates/euglena/" TargetMode="External"/><Relationship Id="rId5" Type="http://schemas.openxmlformats.org/officeDocument/2006/relationships/hyperlink" Target="https://commons.wikimedia.org/wiki/File:Unk.cilliate.jpg" TargetMode="External"/><Relationship Id="rId10" Type="http://schemas.openxmlformats.org/officeDocument/2006/relationships/image" Target="../media/image34.jpg"/><Relationship Id="rId4" Type="http://schemas.openxmlformats.org/officeDocument/2006/relationships/image" Target="../media/image31.jpg"/><Relationship Id="rId9" Type="http://schemas.openxmlformats.org/officeDocument/2006/relationships/hyperlink" Target="https://www.flickr.com/photos/microagua/3344462788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hyperlink" Target="https://www.e-sfera.hr/dodatni-digitalni-sadrzaji/3146cb16-a1de-45eb-8e50-a4a141de1b8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esel%27s_bush-cricke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s://www.flickr.com/photos/whiteoakart/2742795268/in/set-72057594106110248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png"/><Relationship Id="rId7" Type="http://schemas.openxmlformats.org/officeDocument/2006/relationships/hyperlink" Target="http://www.thaigoodview.com/node/45618" TargetMode="External"/><Relationship Id="rId2" Type="http://schemas.openxmlformats.org/officeDocument/2006/relationships/hyperlink" Target="https://www.e-sfera.hr/dodatni-digitalni-sadrzaji/3146cb16-a1de-45eb-8e50-a4a141de1b8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hyperlink" Target="https://amarilisonline.com/glossary/metilj-metiljav-znacenje-poreklo-reci/" TargetMode="External"/><Relationship Id="rId4" Type="http://schemas.openxmlformats.org/officeDocument/2006/relationships/image" Target="../media/image17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Crnokrugi_zekan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id/photo/695501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plysina_fistularis_(Yellow_tube_sponge).jpg" TargetMode="External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78C4A-66B8-4E81-8760-6E5396AA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4394355"/>
            <a:ext cx="8825658" cy="1572542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RAZMNOŽAVAJU LI SE SVA ŽIVA BIĆA JEDNAKO</a:t>
            </a:r>
            <a:b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24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Razmnožavanje u beskralježnjaka</a:t>
            </a:r>
            <a:endParaRPr lang="hr-HR" sz="36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D3C0BE-6FB9-48B0-84E5-37D03234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4" t="21538" r="27013" b="21092"/>
          <a:stretch/>
        </p:blipFill>
        <p:spPr>
          <a:xfrm>
            <a:off x="4165298" y="1162975"/>
            <a:ext cx="3861404" cy="275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24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9F051D6-4F0C-4939-84E4-694F4771B0E1}"/>
              </a:ext>
            </a:extLst>
          </p:cNvPr>
          <p:cNvSpPr txBox="1">
            <a:spLocks/>
          </p:cNvSpPr>
          <p:nvPr/>
        </p:nvSpPr>
        <p:spPr bwMode="gray">
          <a:xfrm>
            <a:off x="728826" y="665230"/>
            <a:ext cx="9640291" cy="18382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SPUŽVE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mogu biti dvospolci ili razdvojenog spola. Razmnožavaju se PUPANJEM gdje se PUP razvija i raste mitozom. Pupovi nakon razvoja mogu ostati na spužvi tvoreći ZADRUGE ili se mogu odvojiti. Spolno se razmnožavaju spolnim stanicama. Oplodnja je u vodi, u tijelu spužvi.    </a:t>
            </a:r>
          </a:p>
          <a:p>
            <a:pPr algn="ctr"/>
            <a:r>
              <a:rPr lang="hr-HR" sz="2000" b="1" spc="5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Ličinka 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izlazi iz tijela, pričvrsti se za podlogu i razvija u odraslu jedinku.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CA9637-B24B-44E6-BC10-BDFD11D1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3875" y="2748305"/>
            <a:ext cx="2409289" cy="321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40F383A-A7DF-4D40-93D5-C5328AC874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905" r="8463"/>
          <a:stretch/>
        </p:blipFill>
        <p:spPr>
          <a:xfrm>
            <a:off x="5996896" y="3671823"/>
            <a:ext cx="3923503" cy="2288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74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9F051D6-4F0C-4939-84E4-694F4771B0E1}"/>
              </a:ext>
            </a:extLst>
          </p:cNvPr>
          <p:cNvSpPr txBox="1">
            <a:spLocks/>
          </p:cNvSpPr>
          <p:nvPr/>
        </p:nvSpPr>
        <p:spPr bwMode="gray">
          <a:xfrm>
            <a:off x="924135" y="763384"/>
            <a:ext cx="9693558" cy="10742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HETEROTROFNI PROTISTI </a:t>
            </a:r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najčešće se razmnožavaju nespolno DIOBOM pri čemu se podijele i nastaju 2 jedinke genski identične roditelju (papučica, ameba, </a:t>
            </a:r>
            <a:r>
              <a:rPr lang="hr-HR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euglena</a:t>
            </a:r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C8568EC-C556-4486-A56C-4E2F7439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9655" y="4360050"/>
            <a:ext cx="2010241" cy="150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C773227-817A-4B9C-9366-D88C29F98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732" t="4374" r="31469"/>
          <a:stretch/>
        </p:blipFill>
        <p:spPr>
          <a:xfrm rot="5400000">
            <a:off x="9209189" y="1863384"/>
            <a:ext cx="1327894" cy="212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51C089E-50E9-42CA-8CA6-AEBBBF167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2319" t="3339" r="6458" b="3032"/>
          <a:stretch/>
        </p:blipFill>
        <p:spPr>
          <a:xfrm rot="20907983">
            <a:off x="5131516" y="2562263"/>
            <a:ext cx="1998566" cy="1758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0F41EB0A-0BAA-4997-9344-0651101CDAF4}"/>
              </a:ext>
            </a:extLst>
          </p:cNvPr>
          <p:cNvSpPr txBox="1"/>
          <p:nvPr/>
        </p:nvSpPr>
        <p:spPr>
          <a:xfrm>
            <a:off x="6341257" y="4477380"/>
            <a:ext cx="113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ameba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B4D850A6-4642-4FA6-AE80-E5FF7FC57087}"/>
              </a:ext>
            </a:extLst>
          </p:cNvPr>
          <p:cNvSpPr txBox="1"/>
          <p:nvPr/>
        </p:nvSpPr>
        <p:spPr>
          <a:xfrm>
            <a:off x="3350282" y="3631083"/>
            <a:ext cx="125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chemeClr val="bg1"/>
                </a:solidFill>
              </a:rPr>
              <a:t>euglena</a:t>
            </a:r>
            <a:endParaRPr lang="hr-HR" i="1" dirty="0">
              <a:solidFill>
                <a:schemeClr val="bg1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54A420D6-5270-4CE7-A315-31CAD1C8803D}"/>
              </a:ext>
            </a:extLst>
          </p:cNvPr>
          <p:cNvSpPr txBox="1"/>
          <p:nvPr/>
        </p:nvSpPr>
        <p:spPr>
          <a:xfrm>
            <a:off x="9373189" y="3778542"/>
            <a:ext cx="95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DIOBA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C6D29009-95BC-4976-B0D4-302DD541F4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0566" r="5852" b="11899"/>
          <a:stretch/>
        </p:blipFill>
        <p:spPr>
          <a:xfrm rot="7206948">
            <a:off x="739545" y="2733257"/>
            <a:ext cx="2590341" cy="141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E16A077F-38D7-454F-9037-AF7E78DA68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3036" t="18553"/>
          <a:stretch/>
        </p:blipFill>
        <p:spPr>
          <a:xfrm rot="20663635">
            <a:off x="3104326" y="4327653"/>
            <a:ext cx="1679001" cy="157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731DF174-2DE0-47A7-A725-71BFF2D67820}"/>
              </a:ext>
            </a:extLst>
          </p:cNvPr>
          <p:cNvSpPr txBox="1"/>
          <p:nvPr/>
        </p:nvSpPr>
        <p:spPr>
          <a:xfrm>
            <a:off x="1055051" y="5148244"/>
            <a:ext cx="14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papučica</a:t>
            </a:r>
          </a:p>
        </p:txBody>
      </p:sp>
    </p:spTree>
    <p:extLst>
      <p:ext uri="{BB962C8B-B14F-4D97-AF65-F5344CB8AC3E}">
        <p14:creationId xmlns:p14="http://schemas.microsoft.com/office/powerpoint/2010/main" val="3965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659C8-A06D-4F92-B212-9A692EF6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84" y="639192"/>
            <a:ext cx="8825658" cy="7824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 beskralježnjaka razdvojena spola oplodnja može biti vanjska ili unutarnja.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339EF5C0-112D-4EB2-AA98-A022E73551BA}"/>
              </a:ext>
            </a:extLst>
          </p:cNvPr>
          <p:cNvSpPr txBox="1">
            <a:spLocks/>
          </p:cNvSpPr>
          <p:nvPr/>
        </p:nvSpPr>
        <p:spPr bwMode="gray">
          <a:xfrm>
            <a:off x="666684" y="1684964"/>
            <a:ext cx="9089875" cy="7824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VANJSKA OPLODNJA (MRIJEŠĆENJE) - karakteristična je za beskralježnjake koji žive u vodi: ježince, rakove, školjkaše i dr.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AE0BD30-BAE1-477F-A415-241A36D7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37" y="3881634"/>
            <a:ext cx="3184284" cy="2117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F89F094-5F51-4252-87A6-4A06D3A75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59" y="3429000"/>
            <a:ext cx="1543728" cy="2315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F8257E7-7B80-4D21-B88D-7192D84D2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2" y="3033351"/>
            <a:ext cx="2542746" cy="190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93A4AED-5B0F-4137-A69F-6B4482A9E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601" y="3055623"/>
            <a:ext cx="2440678" cy="1818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83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C6BDB047-6883-423F-B752-7A31CBFB5342}"/>
              </a:ext>
            </a:extLst>
          </p:cNvPr>
          <p:cNvSpPr txBox="1">
            <a:spLocks/>
          </p:cNvSpPr>
          <p:nvPr/>
        </p:nvSpPr>
        <p:spPr bwMode="gray">
          <a:xfrm>
            <a:off x="666683" y="958788"/>
            <a:ext cx="8823545" cy="8700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UNUTARNJA OPLODNJA - karakteristična je za beskralježnjake koji žive na kopnu: kukce, pauke, glavonošce, nametničke vrste i dr.</a:t>
            </a:r>
          </a:p>
        </p:txBody>
      </p:sp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5037D61C-3DA4-4324-AD18-6C033F6D3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314298" y="4656327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EC7A46B-A126-47F0-9907-DF22BB16E41A}"/>
              </a:ext>
            </a:extLst>
          </p:cNvPr>
          <p:cNvSpPr txBox="1"/>
          <p:nvPr/>
        </p:nvSpPr>
        <p:spPr>
          <a:xfrm>
            <a:off x="10058428" y="5563056"/>
            <a:ext cx="161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VIZUALNO +</a:t>
            </a:r>
          </a:p>
          <a:p>
            <a:r>
              <a:rPr lang="hr-HR" b="1" dirty="0">
                <a:solidFill>
                  <a:schemeClr val="bg1"/>
                </a:solidFill>
              </a:rPr>
              <a:t>ISTRAŽI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329AEE7-9D75-4C0C-89E2-C4013B5F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4" t="21538" r="27013" b="21092"/>
          <a:stretch/>
        </p:blipFill>
        <p:spPr>
          <a:xfrm>
            <a:off x="793073" y="2995619"/>
            <a:ext cx="2243980" cy="1599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976DA9D-C519-44D0-BB2D-6A09E7879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064" y="2534556"/>
            <a:ext cx="1778988" cy="267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410340D-B004-49AC-8FD6-7A79976B9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613" y="4166497"/>
            <a:ext cx="2781896" cy="2086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>
            <a:hlinkClick r:id="rId2"/>
            <a:extLst>
              <a:ext uri="{FF2B5EF4-FFF2-40B4-BE49-F238E27FC236}">
                <a16:creationId xmlns:a16="http://schemas.microsoft.com/office/drawing/2014/main" id="{3368A88F-8F4D-4257-B17D-B70600EB33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1" t="12096" b="16101"/>
          <a:stretch/>
        </p:blipFill>
        <p:spPr>
          <a:xfrm>
            <a:off x="8027946" y="2293697"/>
            <a:ext cx="3370981" cy="164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8C4171D-D391-424A-B9DD-43047EAE4B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64" t="6536" r="7468" b="6385"/>
          <a:stretch/>
        </p:blipFill>
        <p:spPr>
          <a:xfrm>
            <a:off x="5401041" y="2195059"/>
            <a:ext cx="2081603" cy="1844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3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6039D-DEC0-48FF-990A-7F41549A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55" y="209747"/>
            <a:ext cx="9800089" cy="9232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Kod KUKACA nakon udvaranja i unutarnje oplodnje život počinje kao JAJE iz kojeg se nakon oplodnje razvija LIČINKA.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C54963-BA7D-4D2E-9352-90CD46AA328E}"/>
              </a:ext>
            </a:extLst>
          </p:cNvPr>
          <p:cNvSpPr txBox="1">
            <a:spLocks/>
          </p:cNvSpPr>
          <p:nvPr/>
        </p:nvSpPr>
        <p:spPr bwMode="gray">
          <a:xfrm>
            <a:off x="1143030" y="1277907"/>
            <a:ext cx="7465262" cy="11736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ctr">
              <a:buAutoNum type="arabicPeriod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POTPUNA PREOBRAZBA:</a:t>
            </a:r>
          </a:p>
          <a:p>
            <a:pPr algn="ctr"/>
            <a:r>
              <a:rPr lang="hr-H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jaje -&gt; ličinka -&gt; kukuljica -&gt; odrasli kukac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odrasla jedinka se u potpunosti razlikuje od ličinke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2B79A4D-9AA5-4AF8-8465-217198C2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73" y="3009695"/>
            <a:ext cx="2931680" cy="2931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55BA281F-17B0-41F4-84A2-7663BB6D2CEE}"/>
              </a:ext>
            </a:extLst>
          </p:cNvPr>
          <p:cNvSpPr txBox="1">
            <a:spLocks/>
          </p:cNvSpPr>
          <p:nvPr/>
        </p:nvSpPr>
        <p:spPr bwMode="gray">
          <a:xfrm>
            <a:off x="1935999" y="5075449"/>
            <a:ext cx="1456648" cy="4555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2. LIČINKA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F1F1C418-325C-4271-BCAA-DBD8B1CF3D2B}"/>
              </a:ext>
            </a:extLst>
          </p:cNvPr>
          <p:cNvSpPr txBox="1">
            <a:spLocks/>
          </p:cNvSpPr>
          <p:nvPr/>
        </p:nvSpPr>
        <p:spPr bwMode="gray">
          <a:xfrm>
            <a:off x="8564901" y="3009695"/>
            <a:ext cx="1635541" cy="8748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4. ODRASLI KUKAC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03F189AB-F6FD-45D0-8222-0744A8914A70}"/>
              </a:ext>
            </a:extLst>
          </p:cNvPr>
          <p:cNvSpPr txBox="1">
            <a:spLocks/>
          </p:cNvSpPr>
          <p:nvPr/>
        </p:nvSpPr>
        <p:spPr bwMode="gray">
          <a:xfrm>
            <a:off x="1606859" y="3395026"/>
            <a:ext cx="1882065" cy="4555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3. KUKULJICA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4E7E1C16-3094-4DAE-A4FE-8C28EAFE9D6C}"/>
              </a:ext>
            </a:extLst>
          </p:cNvPr>
          <p:cNvSpPr txBox="1">
            <a:spLocks/>
          </p:cNvSpPr>
          <p:nvPr/>
        </p:nvSpPr>
        <p:spPr bwMode="gray">
          <a:xfrm>
            <a:off x="8578320" y="5097166"/>
            <a:ext cx="1180730" cy="4555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1. JAJE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63781599-28A6-4E6C-93E0-85F9BC4E2A78}"/>
              </a:ext>
            </a:extLst>
          </p:cNvPr>
          <p:cNvCxnSpPr/>
          <p:nvPr/>
        </p:nvCxnSpPr>
        <p:spPr>
          <a:xfrm flipV="1">
            <a:off x="7270812" y="5324943"/>
            <a:ext cx="1180730" cy="63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8259ADAB-DBF5-4B2F-8E24-01C96265EAF3}"/>
              </a:ext>
            </a:extLst>
          </p:cNvPr>
          <p:cNvCxnSpPr>
            <a:cxnSpLocks/>
          </p:cNvCxnSpPr>
          <p:nvPr/>
        </p:nvCxnSpPr>
        <p:spPr>
          <a:xfrm flipH="1" flipV="1">
            <a:off x="3488924" y="5356844"/>
            <a:ext cx="1386737" cy="31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0333E0AB-848E-4407-81DC-96F679F712F5}"/>
              </a:ext>
            </a:extLst>
          </p:cNvPr>
          <p:cNvCxnSpPr>
            <a:cxnSpLocks/>
          </p:cNvCxnSpPr>
          <p:nvPr/>
        </p:nvCxnSpPr>
        <p:spPr>
          <a:xfrm flipH="1" flipV="1">
            <a:off x="3602284" y="3659703"/>
            <a:ext cx="1273378" cy="5394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46C5DBC2-10D9-4AC7-A105-ECDAB541DEC8}"/>
              </a:ext>
            </a:extLst>
          </p:cNvPr>
          <p:cNvCxnSpPr>
            <a:cxnSpLocks/>
          </p:cNvCxnSpPr>
          <p:nvPr/>
        </p:nvCxnSpPr>
        <p:spPr>
          <a:xfrm flipV="1">
            <a:off x="7446884" y="3482638"/>
            <a:ext cx="1023209" cy="227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55BA281F-17B0-41F4-84A2-7663BB6D2CEE}"/>
              </a:ext>
            </a:extLst>
          </p:cNvPr>
          <p:cNvSpPr txBox="1">
            <a:spLocks/>
          </p:cNvSpPr>
          <p:nvPr/>
        </p:nvSpPr>
        <p:spPr bwMode="gray">
          <a:xfrm>
            <a:off x="8792328" y="2231765"/>
            <a:ext cx="1456648" cy="4555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2. LIČINKA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F1F1C418-325C-4271-BCAA-DBD8B1CF3D2B}"/>
              </a:ext>
            </a:extLst>
          </p:cNvPr>
          <p:cNvSpPr txBox="1">
            <a:spLocks/>
          </p:cNvSpPr>
          <p:nvPr/>
        </p:nvSpPr>
        <p:spPr bwMode="gray">
          <a:xfrm>
            <a:off x="8155226" y="5166093"/>
            <a:ext cx="1589219" cy="8748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3. ODRASLI KUKAC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4E7E1C16-3094-4DAE-A4FE-8C28EAFE9D6C}"/>
              </a:ext>
            </a:extLst>
          </p:cNvPr>
          <p:cNvSpPr txBox="1">
            <a:spLocks/>
          </p:cNvSpPr>
          <p:nvPr/>
        </p:nvSpPr>
        <p:spPr bwMode="gray">
          <a:xfrm>
            <a:off x="1570676" y="3170664"/>
            <a:ext cx="1180730" cy="4555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1. JAJE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63781599-28A6-4E6C-93E0-85F9BC4E2A78}"/>
              </a:ext>
            </a:extLst>
          </p:cNvPr>
          <p:cNvCxnSpPr>
            <a:cxnSpLocks/>
          </p:cNvCxnSpPr>
          <p:nvPr/>
        </p:nvCxnSpPr>
        <p:spPr>
          <a:xfrm flipV="1">
            <a:off x="6868758" y="5603524"/>
            <a:ext cx="11530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Naslov 1">
            <a:extLst>
              <a:ext uri="{FF2B5EF4-FFF2-40B4-BE49-F238E27FC236}">
                <a16:creationId xmlns:a16="http://schemas.microsoft.com/office/drawing/2014/main" id="{19417145-690B-400F-A0B9-2CDDDBA78D2D}"/>
              </a:ext>
            </a:extLst>
          </p:cNvPr>
          <p:cNvSpPr txBox="1">
            <a:spLocks/>
          </p:cNvSpPr>
          <p:nvPr/>
        </p:nvSpPr>
        <p:spPr bwMode="gray">
          <a:xfrm>
            <a:off x="338950" y="329802"/>
            <a:ext cx="6466474" cy="11616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NEPOTPUNA PREOBRAZBA:</a:t>
            </a:r>
          </a:p>
          <a:p>
            <a:pPr algn="ctr"/>
            <a:r>
              <a:rPr lang="hr-H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jaje -&gt; ličinka -&gt; odrasli kukac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odrasla jedinka se NE razlikuje od ličinke</a:t>
            </a:r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5A8FA219-4FE9-4D5A-B71F-E50CAD119F2E}"/>
              </a:ext>
            </a:extLst>
          </p:cNvPr>
          <p:cNvSpPr/>
          <p:nvPr/>
        </p:nvSpPr>
        <p:spPr>
          <a:xfrm>
            <a:off x="4224746" y="2804667"/>
            <a:ext cx="3131094" cy="300555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E136FD9A-7A68-492E-A0C7-3BDF24591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12" t="1230" r="8263" b="1345"/>
          <a:stretch/>
        </p:blipFill>
        <p:spPr>
          <a:xfrm>
            <a:off x="6805423" y="1733149"/>
            <a:ext cx="1191300" cy="233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E250FB80-2CB1-47CA-A5BC-1E4B21B8B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166" t="3109" r="23384" b="7003"/>
          <a:stretch/>
        </p:blipFill>
        <p:spPr>
          <a:xfrm>
            <a:off x="3602283" y="2522525"/>
            <a:ext cx="1242433" cy="169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71DBC011-A704-4677-A133-30E65E666D1C}"/>
              </a:ext>
            </a:extLst>
          </p:cNvPr>
          <p:cNvCxnSpPr>
            <a:cxnSpLocks/>
          </p:cNvCxnSpPr>
          <p:nvPr/>
        </p:nvCxnSpPr>
        <p:spPr>
          <a:xfrm flipH="1">
            <a:off x="2873873" y="3424314"/>
            <a:ext cx="1010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074276CB-EC42-4F5D-AC14-ED28227C7A2C}"/>
              </a:ext>
            </a:extLst>
          </p:cNvPr>
          <p:cNvCxnSpPr>
            <a:cxnSpLocks/>
          </p:cNvCxnSpPr>
          <p:nvPr/>
        </p:nvCxnSpPr>
        <p:spPr>
          <a:xfrm flipV="1">
            <a:off x="7676030" y="2488693"/>
            <a:ext cx="958392" cy="315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4A1218D3-F753-4AAB-81EE-6FFCBE95F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676" y="4951315"/>
            <a:ext cx="1914747" cy="1304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7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18D885ED-E4C5-49F0-B26E-3099F9F9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655366" y="5396685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51E85D2-F2BD-485E-BD80-75104AE4D076}"/>
              </a:ext>
            </a:extLst>
          </p:cNvPr>
          <p:cNvSpPr txBox="1"/>
          <p:nvPr/>
        </p:nvSpPr>
        <p:spPr>
          <a:xfrm>
            <a:off x="1487440" y="57832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ZANIMLJIVOSTI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FC76B921-514C-44B2-AF46-035A0518E4B6}"/>
              </a:ext>
            </a:extLst>
          </p:cNvPr>
          <p:cNvSpPr txBox="1">
            <a:spLocks/>
          </p:cNvSpPr>
          <p:nvPr/>
        </p:nvSpPr>
        <p:spPr bwMode="gray">
          <a:xfrm>
            <a:off x="666683" y="761685"/>
            <a:ext cx="9471615" cy="13689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Neki beskralježnjaci su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DVOSPOLNI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odnosno imaju i muške i ženske spolne organe: gujavica, metilj, goveđa trakavica ...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Neki beskralježnjaci imaju </a:t>
            </a:r>
            <a:r>
              <a:rPr lang="hr-H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dvospolnu žlijezdu 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koja stvara i spermije i jajne stanice - npr. puževi vinogradnjaci.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EF88FDF-96A0-411F-A2C2-ECBF02293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37667" y="3720062"/>
            <a:ext cx="2558333" cy="1714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DAC14CC-C0CB-4FD9-B723-A1CBF434D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9123" y="2808679"/>
            <a:ext cx="2507117" cy="190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A82AAC4-1ED9-4A42-9E5F-0FE0FBCC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513" y="2605967"/>
            <a:ext cx="2315390" cy="231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8D1EB9F-D070-457A-9914-2477515D40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9042" y="4246880"/>
            <a:ext cx="2685276" cy="2222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03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4058C840-508D-4A14-871F-EFE88B1A16F8}"/>
              </a:ext>
            </a:extLst>
          </p:cNvPr>
          <p:cNvSpPr txBox="1">
            <a:spLocks/>
          </p:cNvSpPr>
          <p:nvPr/>
        </p:nvSpPr>
        <p:spPr bwMode="gray">
          <a:xfrm>
            <a:off x="666683" y="761685"/>
            <a:ext cx="9471615" cy="13689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Većina dvospolaca ima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UNAKRSNU OPLODNJU 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pri kojoj se dvije jedinke međusobno spoje i razmjene spermije kojima oplode svoja jaja.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 gujavica i kopnenih puževa izmjenjuju se uloge mužjaka i ženke pa međusobno oplođuju jedna drugu.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E7F9735-21F9-4279-95DD-7D262786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7197" y="2959097"/>
            <a:ext cx="2308455" cy="1731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6FF1286-D865-4EBB-AFDE-9B3C869C477B}"/>
              </a:ext>
            </a:extLst>
          </p:cNvPr>
          <p:cNvSpPr txBox="1"/>
          <p:nvPr/>
        </p:nvSpPr>
        <p:spPr>
          <a:xfrm>
            <a:off x="9327048" y="4798528"/>
            <a:ext cx="198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Morski </a:t>
            </a:r>
            <a:r>
              <a:rPr lang="hr-HR" sz="1600" i="1" dirty="0" err="1">
                <a:solidFill>
                  <a:schemeClr val="bg1"/>
                </a:solidFill>
              </a:rPr>
              <a:t>zekan</a:t>
            </a:r>
            <a:r>
              <a:rPr lang="hr-HR" sz="1600" i="1" dirty="0">
                <a:solidFill>
                  <a:schemeClr val="bg1"/>
                </a:solidFill>
              </a:rPr>
              <a:t> - vanjska oplodnja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D3BDD89-64B7-4F7B-A38C-181733C85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81" b="15179"/>
          <a:stretch/>
        </p:blipFill>
        <p:spPr>
          <a:xfrm>
            <a:off x="796348" y="2959097"/>
            <a:ext cx="3581522" cy="145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C6575A71-D6F9-4583-8A0C-382FA6C6DB76}"/>
              </a:ext>
            </a:extLst>
          </p:cNvPr>
          <p:cNvSpPr txBox="1"/>
          <p:nvPr/>
        </p:nvSpPr>
        <p:spPr>
          <a:xfrm>
            <a:off x="1496382" y="4562589"/>
            <a:ext cx="218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Gujavica - unakrsna oplodnja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6C0E5ED-A9B8-4101-BEAE-CF51790906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435" r="13716"/>
          <a:stretch/>
        </p:blipFill>
        <p:spPr>
          <a:xfrm>
            <a:off x="5152826" y="2959097"/>
            <a:ext cx="3159414" cy="230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C6911BA7-D0DD-4687-AC16-5078009BF42F}"/>
              </a:ext>
            </a:extLst>
          </p:cNvPr>
          <p:cNvSpPr txBox="1"/>
          <p:nvPr/>
        </p:nvSpPr>
        <p:spPr>
          <a:xfrm>
            <a:off x="5848596" y="5383303"/>
            <a:ext cx="218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i="1" dirty="0">
                <a:solidFill>
                  <a:schemeClr val="bg1"/>
                </a:solidFill>
              </a:rPr>
              <a:t>Puž vinogradnjak - unakrsna oplodnja</a:t>
            </a:r>
          </a:p>
        </p:txBody>
      </p:sp>
    </p:spTree>
    <p:extLst>
      <p:ext uri="{BB962C8B-B14F-4D97-AF65-F5344CB8AC3E}">
        <p14:creationId xmlns:p14="http://schemas.microsoft.com/office/powerpoint/2010/main" val="27031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1858081" y="3835596"/>
            <a:ext cx="8475837" cy="233630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SAMOOPLODNJA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jedinka oplodi svoja jaja vlastitim spermijima i ne treba drugu jedinku (npr. trakavica).</a:t>
            </a:r>
          </a:p>
          <a:p>
            <a:endParaRPr lang="hr-HR" sz="18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Zato stvaraju veliki broj jajašaca koji im omogućuje preživljavanje zbog kompliciranog razvojnog ciklusa gdje je potrebno nekoliko MEĐUDOMADARA u čijem tijelu se događa dio razvojnog ciklusa određene vrste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B81CBCF-FC0E-46F6-B8C6-498DFA2D09E2}"/>
              </a:ext>
            </a:extLst>
          </p:cNvPr>
          <p:cNvSpPr txBox="1">
            <a:spLocks/>
          </p:cNvSpPr>
          <p:nvPr/>
        </p:nvSpPr>
        <p:spPr bwMode="gray">
          <a:xfrm>
            <a:off x="6647865" y="1520204"/>
            <a:ext cx="4568775" cy="150220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Kod vrsta koje imaju mogućnost samooplodnje je genska raznolikost potomaka MANJA.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763037-8B32-4CC3-A0CD-042E6B7A4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33" y="833112"/>
            <a:ext cx="2693503" cy="269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3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9F051D6-4F0C-4939-84E4-694F4771B0E1}"/>
              </a:ext>
            </a:extLst>
          </p:cNvPr>
          <p:cNvSpPr txBox="1">
            <a:spLocks/>
          </p:cNvSpPr>
          <p:nvPr/>
        </p:nvSpPr>
        <p:spPr bwMode="gray">
          <a:xfrm>
            <a:off x="754388" y="391160"/>
            <a:ext cx="10394892" cy="8839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Kod spužvi i žarnjaka te </a:t>
            </a:r>
            <a:r>
              <a:rPr lang="hr-HR" sz="20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heterotrofnih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protista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osim spolnog postoji i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NESPOLNO RAZMNOŽAVANJE 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gdje je potreban samo 1 roditelj, a nastaju klonovi.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CA9637-B24B-44E6-BC10-BDFD11D1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907" y="2312522"/>
            <a:ext cx="2143761" cy="2858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0C7B0B-FB07-40CF-A5DC-BE2D39ADA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196" y="4078670"/>
            <a:ext cx="2912534" cy="218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8ED32B0-1D6C-49CB-9116-4975B9853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286" y="1589969"/>
            <a:ext cx="2702750" cy="20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BB387E3-650B-4966-9F39-0C0370A18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036" y="3741696"/>
            <a:ext cx="2702750" cy="20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A7C117F-3BF3-4613-9EB0-C40D4FC13051}"/>
              </a:ext>
            </a:extLst>
          </p:cNvPr>
          <p:cNvSpPr txBox="1"/>
          <p:nvPr/>
        </p:nvSpPr>
        <p:spPr>
          <a:xfrm>
            <a:off x="1166428" y="5419325"/>
            <a:ext cx="21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spužve i žarnjaci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D15A20A-0CD5-44D7-B117-C27AA65C2D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7" t="10590" r="25946" b="2747"/>
          <a:stretch/>
        </p:blipFill>
        <p:spPr>
          <a:xfrm>
            <a:off x="9051142" y="1529174"/>
            <a:ext cx="2314854" cy="189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60B80D75-D161-41D9-A115-4709620495B7}"/>
              </a:ext>
            </a:extLst>
          </p:cNvPr>
          <p:cNvSpPr txBox="1"/>
          <p:nvPr/>
        </p:nvSpPr>
        <p:spPr>
          <a:xfrm>
            <a:off x="9958667" y="3617031"/>
            <a:ext cx="163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>
                <a:solidFill>
                  <a:schemeClr val="bg1"/>
                </a:solidFill>
              </a:rPr>
              <a:t>heterotrofni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err="1">
                <a:solidFill>
                  <a:schemeClr val="bg1"/>
                </a:solidFill>
              </a:rPr>
              <a:t>protist</a:t>
            </a:r>
            <a:endParaRPr lang="hr-H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</TotalTime>
  <Words>420</Words>
  <Application>Microsoft Office PowerPoint</Application>
  <PresentationFormat>Široki zaslon</PresentationFormat>
  <Paragraphs>42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Soba za sastanke za ion</vt:lpstr>
      <vt:lpstr>RAZMNOŽAVAJU LI SE SVA ŽIVA BIĆA JEDNAKO Razmnožavanje u beskralježnjaka</vt:lpstr>
      <vt:lpstr>U beskralježnjaka razdvojena spola oplodnja može biti vanjska ili unutarnja.</vt:lpstr>
      <vt:lpstr>PowerPoint prezentacija</vt:lpstr>
      <vt:lpstr>Kod KUKACA nakon udvaranja i unutarnje oplodnje život počinje kao JAJE iz kojeg se nakon oplodnje razvija LIČINKA.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Korisnik</cp:lastModifiedBy>
  <cp:revision>145</cp:revision>
  <dcterms:created xsi:type="dcterms:W3CDTF">2020-06-28T16:33:07Z</dcterms:created>
  <dcterms:modified xsi:type="dcterms:W3CDTF">2020-08-02T13:08:43Z</dcterms:modified>
</cp:coreProperties>
</file>